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24" y="-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6F6F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F6F6F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5603" y="74167"/>
            <a:ext cx="9297035" cy="10663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0323" y="1511274"/>
            <a:ext cx="5808345" cy="3531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F6F6F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9348" y="2068829"/>
            <a:ext cx="97085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7350" marR="5080" indent="-375285" algn="ctr">
              <a:lnSpc>
                <a:spcPct val="100000"/>
              </a:lnSpc>
              <a:spcBef>
                <a:spcPts val="100"/>
              </a:spcBef>
            </a:pPr>
            <a:r>
              <a:rPr lang="en-US" sz="4800" spc="70" dirty="0">
                <a:solidFill>
                  <a:srgbClr val="F6F6F6"/>
                </a:solidFill>
              </a:rPr>
              <a:t>AUGMENTED (AR) AND VIRTUAL (VR) REALITY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7711185" y="5191759"/>
            <a:ext cx="360616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lang="en-US" sz="2400" b="1" dirty="0" smtClean="0">
                <a:solidFill>
                  <a:srgbClr val="F6F6F6"/>
                </a:solidFill>
                <a:latin typeface="Arial"/>
                <a:cs typeface="Arial"/>
              </a:rPr>
              <a:t>MENLIBAY ZHANBOTA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8205" y="2694254"/>
            <a:ext cx="883602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8000" dirty="0">
                <a:solidFill>
                  <a:srgbClr val="F6F6F6"/>
                </a:solidFill>
              </a:rPr>
              <a:t>The scope of AR</a:t>
            </a:r>
            <a:endParaRPr sz="8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29200" y="609600"/>
            <a:ext cx="2577847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pc="-25" dirty="0"/>
              <a:t>Architecture</a:t>
            </a:r>
            <a:endParaRPr spc="-25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85971" y="1912620"/>
            <a:ext cx="5020056" cy="30342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637913" y="5452973"/>
            <a:ext cx="2885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800" dirty="0" err="1" smtClean="0">
                <a:solidFill>
                  <a:srgbClr val="FFFFFF"/>
                </a:solidFill>
                <a:latin typeface="Arial"/>
                <a:cs typeface="Arial"/>
              </a:rPr>
              <a:t>CityViewAR</a:t>
            </a:r>
            <a:r>
              <a:rPr lang="en-US" sz="1800" dirty="0" smtClean="0">
                <a:solidFill>
                  <a:srgbClr val="FFFFFF"/>
                </a:solidFill>
                <a:latin typeface="Arial"/>
                <a:cs typeface="Arial"/>
              </a:rPr>
              <a:t> program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7766" rIns="0" bIns="0" rtlCol="0">
            <a:spAutoFit/>
          </a:bodyPr>
          <a:lstStyle/>
          <a:p>
            <a:pPr marL="449580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Fitness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6604" y="1630679"/>
            <a:ext cx="7098792" cy="399287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7766" rIns="0" bIns="0" rtlCol="0">
            <a:spAutoFit/>
          </a:bodyPr>
          <a:lstStyle/>
          <a:p>
            <a:pPr marL="3823335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Production area</a:t>
            </a:r>
            <a:endParaRPr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6727" y="1472183"/>
            <a:ext cx="6266687" cy="47000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14394" y="626186"/>
            <a:ext cx="43643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3200" spc="80" dirty="0"/>
              <a:t>Marketing and sales</a:t>
            </a:r>
            <a:endParaRPr sz="3200" dirty="0"/>
          </a:p>
        </p:txBody>
      </p:sp>
      <p:grpSp>
        <p:nvGrpSpPr>
          <p:cNvPr id="3" name="object 3"/>
          <p:cNvGrpSpPr/>
          <p:nvPr/>
        </p:nvGrpSpPr>
        <p:grpSpPr>
          <a:xfrm>
            <a:off x="560831" y="2255520"/>
            <a:ext cx="10750550" cy="2863850"/>
            <a:chOff x="560831" y="2255520"/>
            <a:chExt cx="10750550" cy="28638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5540" y="2494788"/>
              <a:ext cx="5085588" cy="23835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831" y="2255520"/>
              <a:ext cx="5093208" cy="28635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7766" rIns="0" bIns="0" rtlCol="0">
            <a:spAutoFit/>
          </a:bodyPr>
          <a:lstStyle/>
          <a:p>
            <a:pPr marL="2459355" algn="ctr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Tourism and attractions</a:t>
            </a:r>
            <a:endParaRPr spc="60" dirty="0"/>
          </a:p>
        </p:txBody>
      </p:sp>
      <p:grpSp>
        <p:nvGrpSpPr>
          <p:cNvPr id="3" name="object 3"/>
          <p:cNvGrpSpPr/>
          <p:nvPr/>
        </p:nvGrpSpPr>
        <p:grpSpPr>
          <a:xfrm>
            <a:off x="396240" y="1356360"/>
            <a:ext cx="11302365" cy="5200015"/>
            <a:chOff x="396240" y="1356360"/>
            <a:chExt cx="11302365" cy="52000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92368" y="3346704"/>
              <a:ext cx="5705855" cy="32095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" y="1356360"/>
              <a:ext cx="4736592" cy="31607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7766" rIns="0" bIns="0" rtlCol="0">
            <a:spAutoFit/>
          </a:bodyPr>
          <a:lstStyle/>
          <a:p>
            <a:pPr marL="4046220">
              <a:lnSpc>
                <a:spcPct val="100000"/>
              </a:lnSpc>
              <a:spcBef>
                <a:spcPts val="100"/>
              </a:spcBef>
            </a:pPr>
            <a:r>
              <a:rPr lang="en-US" spc="-10" dirty="0"/>
              <a:t>Translator</a:t>
            </a:r>
            <a:endParaRPr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1274063" y="2232660"/>
            <a:ext cx="9552940" cy="2571115"/>
            <a:chOff x="1274063" y="2232660"/>
            <a:chExt cx="9552940" cy="25711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71131" y="2232660"/>
              <a:ext cx="4055364" cy="25709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4063" y="2232660"/>
              <a:ext cx="4562856" cy="25709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7766" rIns="0" bIns="0" rtlCol="0">
            <a:spAutoFit/>
          </a:bodyPr>
          <a:lstStyle/>
          <a:p>
            <a:pPr marL="3291840" algn="l">
              <a:lnSpc>
                <a:spcPct val="100000"/>
              </a:lnSpc>
              <a:spcBef>
                <a:spcPts val="100"/>
              </a:spcBef>
            </a:pPr>
            <a:r>
              <a:rPr lang="en-US" dirty="0" smtClean="0"/>
              <a:t>     Social </a:t>
            </a:r>
            <a:r>
              <a:rPr lang="en-US" dirty="0"/>
              <a:t>networks</a:t>
            </a:r>
            <a:endParaRPr spc="40" dirty="0"/>
          </a:p>
        </p:txBody>
      </p:sp>
      <p:grpSp>
        <p:nvGrpSpPr>
          <p:cNvPr id="3" name="object 3"/>
          <p:cNvGrpSpPr/>
          <p:nvPr/>
        </p:nvGrpSpPr>
        <p:grpSpPr>
          <a:xfrm>
            <a:off x="944880" y="1679448"/>
            <a:ext cx="10266045" cy="2910840"/>
            <a:chOff x="944880" y="1679448"/>
            <a:chExt cx="10266045" cy="2910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4880" y="1810512"/>
              <a:ext cx="4939284" cy="27797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1968" y="1679448"/>
              <a:ext cx="4608576" cy="291084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604261" y="4695825"/>
            <a:ext cx="16014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FFFFFF"/>
                </a:solidFill>
                <a:latin typeface="Arial"/>
                <a:cs typeface="Arial"/>
              </a:rPr>
              <a:t>Snapchat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028813" y="4695825"/>
            <a:ext cx="1736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FFFFFF"/>
                </a:solidFill>
                <a:latin typeface="Arial"/>
                <a:cs typeface="Arial"/>
              </a:rPr>
              <a:t>Instagram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1005" y="2261742"/>
            <a:ext cx="727265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800" spc="175" dirty="0">
                <a:solidFill>
                  <a:srgbClr val="F6F6F6"/>
                </a:solidFill>
              </a:rPr>
              <a:t>VR</a:t>
            </a:r>
            <a:r>
              <a:rPr sz="12800" spc="15" dirty="0">
                <a:solidFill>
                  <a:srgbClr val="F6F6F6"/>
                </a:solidFill>
              </a:rPr>
              <a:t> </a:t>
            </a:r>
            <a:r>
              <a:rPr sz="12800" spc="-570" dirty="0">
                <a:solidFill>
                  <a:srgbClr val="F6F6F6"/>
                </a:solidFill>
              </a:rPr>
              <a:t>vs</a:t>
            </a:r>
            <a:r>
              <a:rPr sz="12800" spc="20" dirty="0">
                <a:solidFill>
                  <a:srgbClr val="F6F6F6"/>
                </a:solidFill>
              </a:rPr>
              <a:t> </a:t>
            </a:r>
            <a:r>
              <a:rPr sz="12800" spc="-25" dirty="0">
                <a:solidFill>
                  <a:srgbClr val="F6F6F6"/>
                </a:solidFill>
              </a:rPr>
              <a:t>AR</a:t>
            </a:r>
            <a:endParaRPr sz="1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911" y="0"/>
            <a:ext cx="10552176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59294" y="2095627"/>
            <a:ext cx="4596765" cy="25082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ctr">
              <a:lnSpc>
                <a:spcPct val="100800"/>
              </a:lnSpc>
              <a:spcBef>
                <a:spcPts val="45"/>
              </a:spcBef>
            </a:pPr>
            <a:r>
              <a:rPr lang="en-US" sz="5400" spc="105" dirty="0"/>
              <a:t>VIRTUAL REALITY (VR)</a:t>
            </a:r>
            <a:endParaRPr sz="5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47494" y="865073"/>
            <a:ext cx="8035925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lang="en-US" sz="8000" b="1" spc="-25" dirty="0" smtClean="0">
                <a:solidFill>
                  <a:srgbClr val="F6F6F6"/>
                </a:solidFill>
                <a:latin typeface="Arial"/>
                <a:cs typeface="Arial"/>
              </a:rPr>
              <a:t>How to create an AR program?</a:t>
            </a:r>
            <a:endParaRPr sz="8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2076" y="1199388"/>
              <a:ext cx="7927848" cy="4459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9768"/>
            <a:ext cx="12192000" cy="59984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60949"/>
            <a:ext cx="12192000" cy="513083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99060"/>
            <a:ext cx="12192000" cy="665988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23672"/>
            <a:ext cx="12192000" cy="60106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6284" y="2404008"/>
            <a:ext cx="6298565" cy="14572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lang="en-US" sz="2800" b="0" dirty="0">
                <a:solidFill>
                  <a:srgbClr val="00AF50"/>
                </a:solidFill>
              </a:rPr>
              <a:t>Virtual reality (VR) is a simulation experience that can be similar to or very different from the real world.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34656" y="1447800"/>
            <a:ext cx="4354067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52472" y="1536191"/>
              <a:ext cx="3659124" cy="313486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408682" y="4856808"/>
            <a:ext cx="3345179" cy="58477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40"/>
              </a:spcBef>
            </a:pPr>
            <a:r>
              <a:rPr lang="en-US" sz="1800" spc="70" dirty="0" smtClean="0">
                <a:solidFill>
                  <a:srgbClr val="FFFFFF"/>
                </a:solidFill>
                <a:latin typeface="Arial"/>
                <a:cs typeface="Arial"/>
              </a:rPr>
              <a:t>View-Master, 1939.(one of the first VR glasses</a:t>
            </a:r>
            <a:r>
              <a:rPr sz="1800" spc="-10" dirty="0" smtClean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04631" y="1536191"/>
            <a:ext cx="2689860" cy="31577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855457" y="4874767"/>
            <a:ext cx="3189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50" dirty="0" smtClean="0">
                <a:solidFill>
                  <a:srgbClr val="FFFFFF"/>
                </a:solidFill>
                <a:latin typeface="Arial"/>
                <a:cs typeface="Arial"/>
              </a:rPr>
              <a:t>VR glasses of the moment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33854" y="2341270"/>
            <a:ext cx="8783320" cy="2528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en-US" sz="2800" spc="90" dirty="0" smtClean="0">
                <a:solidFill>
                  <a:srgbClr val="F6F6F6"/>
                </a:solidFill>
                <a:latin typeface="Arial"/>
                <a:cs typeface="Arial"/>
              </a:rPr>
              <a:t>Today, 3 main categories of virtual reality modeling are used:</a:t>
            </a: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en-US" sz="2800" spc="90" dirty="0" smtClean="0">
                <a:solidFill>
                  <a:srgbClr val="F6F6F6"/>
                </a:solidFill>
                <a:latin typeface="Arial"/>
                <a:cs typeface="Arial"/>
              </a:rPr>
              <a:t>▶ not immersive</a:t>
            </a: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en-US" sz="2800" spc="90" dirty="0" smtClean="0">
                <a:solidFill>
                  <a:srgbClr val="F6F6F6"/>
                </a:solidFill>
                <a:latin typeface="Arial"/>
                <a:cs typeface="Arial"/>
              </a:rPr>
              <a:t>▶ semi-immersive</a:t>
            </a:r>
          </a:p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lang="en-US" sz="2800" spc="90" dirty="0" smtClean="0">
                <a:solidFill>
                  <a:srgbClr val="F6F6F6"/>
                </a:solidFill>
                <a:latin typeface="Arial"/>
                <a:cs typeface="Arial"/>
              </a:rPr>
              <a:t>▶ full immersive simulation.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74572" y="2921332"/>
            <a:ext cx="5467350" cy="14070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marR="5080" indent="-317500" algn="just">
              <a:lnSpc>
                <a:spcPct val="114999"/>
              </a:lnSpc>
              <a:spcBef>
                <a:spcPts val="95"/>
              </a:spcBef>
            </a:pPr>
            <a:r>
              <a:rPr lang="en-US" sz="2000" dirty="0" smtClean="0">
                <a:solidFill>
                  <a:srgbClr val="DE3563"/>
                </a:solidFill>
                <a:latin typeface="Arial Black" pitchFamily="34" charset="0"/>
                <a:cs typeface="Cambria Math"/>
              </a:rPr>
              <a:t>▶ Then you can control some characters or actions in the software, but the environment does not interact directly with you</a:t>
            </a:r>
            <a:endParaRPr sz="2000" dirty="0">
              <a:latin typeface="Arial Black" pitchFamily="34" charset="0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4364" y="1031875"/>
            <a:ext cx="39935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spc="-10" dirty="0">
                <a:solidFill>
                  <a:srgbClr val="F6F6F6"/>
                </a:solidFill>
              </a:rPr>
              <a:t>NOT IMMERSIVE</a:t>
            </a:r>
            <a:endParaRPr sz="320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8623" y="2090927"/>
            <a:ext cx="4334256" cy="3238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35811" y="1863217"/>
            <a:ext cx="5285105" cy="2918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76835" indent="-317500">
              <a:lnSpc>
                <a:spcPct val="115100"/>
              </a:lnSpc>
              <a:spcBef>
                <a:spcPts val="100"/>
              </a:spcBef>
              <a:tabLst>
                <a:tab pos="329565" algn="l"/>
              </a:tabLst>
            </a:pPr>
            <a:r>
              <a:rPr lang="en-US" spc="-50" dirty="0" smtClean="0">
                <a:solidFill>
                  <a:srgbClr val="DE3563"/>
                </a:solidFill>
                <a:latin typeface="Cambria Math"/>
                <a:cs typeface="Cambria Math"/>
              </a:rPr>
              <a:t>▶ It gives you the feeling of being in this virtual world and everything really happens to you.</a:t>
            </a:r>
          </a:p>
          <a:p>
            <a:pPr marL="329565" marR="76835" indent="-317500">
              <a:lnSpc>
                <a:spcPct val="115100"/>
              </a:lnSpc>
              <a:spcBef>
                <a:spcPts val="100"/>
              </a:spcBef>
              <a:tabLst>
                <a:tab pos="329565" algn="l"/>
              </a:tabLst>
            </a:pPr>
            <a:r>
              <a:rPr lang="en-US" spc="-50" dirty="0" smtClean="0">
                <a:solidFill>
                  <a:srgbClr val="DE3563"/>
                </a:solidFill>
                <a:latin typeface="Cambria Math"/>
                <a:cs typeface="Cambria Math"/>
              </a:rPr>
              <a:t>▶ This is an expensive type of virtual reality, which includes a helmet, gloves and body switches with touch sensors.</a:t>
            </a:r>
          </a:p>
          <a:p>
            <a:pPr marL="329565" marR="76835" indent="-317500">
              <a:lnSpc>
                <a:spcPct val="115100"/>
              </a:lnSpc>
              <a:spcBef>
                <a:spcPts val="100"/>
              </a:spcBef>
              <a:tabLst>
                <a:tab pos="329565" algn="l"/>
              </a:tabLst>
            </a:pPr>
            <a:r>
              <a:rPr lang="en-US" spc="-50" dirty="0" smtClean="0">
                <a:solidFill>
                  <a:srgbClr val="DE3563"/>
                </a:solidFill>
                <a:latin typeface="Cambria Math"/>
                <a:cs typeface="Cambria Math"/>
              </a:rPr>
              <a:t>▶ They are connected to a powerful computer.</a:t>
            </a:r>
          </a:p>
          <a:p>
            <a:pPr marL="329565" marR="76835" indent="-317500">
              <a:lnSpc>
                <a:spcPct val="115100"/>
              </a:lnSpc>
              <a:spcBef>
                <a:spcPts val="100"/>
              </a:spcBef>
              <a:tabLst>
                <a:tab pos="329565" algn="l"/>
              </a:tabLst>
            </a:pPr>
            <a:r>
              <a:rPr lang="en-US" spc="-50" dirty="0" smtClean="0">
                <a:solidFill>
                  <a:srgbClr val="DE3563"/>
                </a:solidFill>
                <a:latin typeface="Cambria Math"/>
                <a:cs typeface="Cambria Math"/>
              </a:rPr>
              <a:t>▶ Your movements, reactions and even blink of an eye are detected and projected in the virtual world.</a:t>
            </a:r>
          </a:p>
          <a:p>
            <a:pPr marL="329565" marR="76835" indent="-317500">
              <a:lnSpc>
                <a:spcPct val="115100"/>
              </a:lnSpc>
              <a:spcBef>
                <a:spcPts val="100"/>
              </a:spcBef>
              <a:tabLst>
                <a:tab pos="329565" algn="l"/>
              </a:tabLst>
            </a:pPr>
            <a:r>
              <a:rPr lang="en-US" spc="-50" dirty="0" smtClean="0">
                <a:solidFill>
                  <a:srgbClr val="DE3563"/>
                </a:solidFill>
                <a:latin typeface="Cambria Math"/>
                <a:cs typeface="Cambria Math"/>
              </a:rPr>
              <a:t>▶ You feel yourself in the virtual world.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973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dirty="0">
                <a:solidFill>
                  <a:srgbClr val="F6F6F6"/>
                </a:solidFill>
              </a:rPr>
              <a:t>FULL IMMERSIVE</a:t>
            </a:r>
            <a:endParaRPr sz="320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76159" y="1499616"/>
            <a:ext cx="3977640" cy="39776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60323" y="1511274"/>
            <a:ext cx="5808345" cy="288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5080" indent="-317500" algn="just">
              <a:lnSpc>
                <a:spcPct val="114999"/>
              </a:lnSpc>
              <a:spcBef>
                <a:spcPts val="100"/>
              </a:spcBef>
            </a:pPr>
            <a:r>
              <a:rPr lang="en-US" dirty="0">
                <a:solidFill>
                  <a:srgbClr val="DE3563"/>
                </a:solidFill>
                <a:latin typeface="Cambria Math"/>
                <a:cs typeface="Cambria Math"/>
              </a:rPr>
              <a:t>▶ A mix of non-immersive and completely immersive virtual reality</a:t>
            </a:r>
            <a:r>
              <a:rPr lang="en-US" dirty="0" smtClean="0">
                <a:solidFill>
                  <a:srgbClr val="DE3563"/>
                </a:solidFill>
                <a:latin typeface="Cambria Math"/>
                <a:cs typeface="Cambria Math"/>
              </a:rPr>
              <a:t>.</a:t>
            </a:r>
          </a:p>
          <a:p>
            <a:pPr marL="329565" marR="5080" indent="-317500" algn="just">
              <a:lnSpc>
                <a:spcPct val="114999"/>
              </a:lnSpc>
              <a:spcBef>
                <a:spcPts val="100"/>
              </a:spcBef>
            </a:pPr>
            <a:r>
              <a:rPr lang="en-US" dirty="0" smtClean="0">
                <a:solidFill>
                  <a:srgbClr val="DE3563"/>
                </a:solidFill>
                <a:latin typeface="Cambria Math"/>
                <a:cs typeface="Cambria Math"/>
              </a:rPr>
              <a:t>▶ </a:t>
            </a:r>
            <a:r>
              <a:rPr lang="en-US" dirty="0">
                <a:solidFill>
                  <a:srgbClr val="DE3563"/>
                </a:solidFill>
                <a:latin typeface="Cambria Math"/>
                <a:cs typeface="Cambria Math"/>
              </a:rPr>
              <a:t>Then you can use the computer screen </a:t>
            </a:r>
            <a:r>
              <a:rPr lang="en-US" dirty="0" smtClean="0">
                <a:solidFill>
                  <a:srgbClr val="DE3563"/>
                </a:solidFill>
                <a:latin typeface="Cambria Math"/>
                <a:cs typeface="Cambria Math"/>
              </a:rPr>
              <a:t>or You </a:t>
            </a:r>
            <a:r>
              <a:rPr lang="en-US" dirty="0">
                <a:solidFill>
                  <a:srgbClr val="DE3563"/>
                </a:solidFill>
                <a:latin typeface="Cambria Math"/>
                <a:cs typeface="Cambria Math"/>
              </a:rPr>
              <a:t>can walk through the VR headset on your own</a:t>
            </a:r>
            <a:r>
              <a:rPr lang="en-US" dirty="0" smtClean="0">
                <a:solidFill>
                  <a:srgbClr val="DE3563"/>
                </a:solidFill>
                <a:latin typeface="Cambria Math"/>
                <a:cs typeface="Cambria Math"/>
              </a:rPr>
              <a:t>.</a:t>
            </a:r>
          </a:p>
          <a:p>
            <a:pPr marL="329565" marR="5080" indent="-317500" algn="just">
              <a:lnSpc>
                <a:spcPct val="114999"/>
              </a:lnSpc>
              <a:spcBef>
                <a:spcPts val="100"/>
              </a:spcBef>
            </a:pPr>
            <a:r>
              <a:rPr lang="en-US" dirty="0" smtClean="0">
                <a:solidFill>
                  <a:srgbClr val="DE3563"/>
                </a:solidFill>
                <a:latin typeface="Cambria Math"/>
                <a:cs typeface="Cambria Math"/>
              </a:rPr>
              <a:t>▶ </a:t>
            </a:r>
            <a:r>
              <a:rPr lang="en-US" dirty="0">
                <a:solidFill>
                  <a:srgbClr val="DE3563"/>
                </a:solidFill>
                <a:latin typeface="Cambria Math"/>
                <a:cs typeface="Cambria Math"/>
              </a:rPr>
              <a:t>Thus, all activities in the virtual world are focused on you</a:t>
            </a:r>
            <a:r>
              <a:rPr lang="en-US" dirty="0" smtClean="0">
                <a:solidFill>
                  <a:srgbClr val="DE3563"/>
                </a:solidFill>
                <a:latin typeface="Cambria Math"/>
                <a:cs typeface="Cambria Math"/>
              </a:rPr>
              <a:t>.</a:t>
            </a:r>
          </a:p>
          <a:p>
            <a:pPr marL="329565" marR="5080" indent="-317500" algn="just">
              <a:lnSpc>
                <a:spcPct val="114999"/>
              </a:lnSpc>
              <a:spcBef>
                <a:spcPts val="100"/>
              </a:spcBef>
            </a:pPr>
            <a:r>
              <a:rPr lang="en-US" dirty="0" smtClean="0">
                <a:solidFill>
                  <a:srgbClr val="DE3563"/>
                </a:solidFill>
                <a:latin typeface="Cambria Math"/>
                <a:cs typeface="Cambria Math"/>
              </a:rPr>
              <a:t>▶ </a:t>
            </a:r>
            <a:r>
              <a:rPr lang="en-US" dirty="0">
                <a:solidFill>
                  <a:srgbClr val="DE3563"/>
                </a:solidFill>
                <a:latin typeface="Cambria Math"/>
                <a:cs typeface="Cambria Math"/>
              </a:rPr>
              <a:t>However, you have no real physical movements other than your visual experience.</a:t>
            </a:r>
            <a:endParaRPr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973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dirty="0">
                <a:solidFill>
                  <a:srgbClr val="F6F6F6"/>
                </a:solidFill>
              </a:rPr>
              <a:t>SEMI-IMMERSIVE</a:t>
            </a:r>
            <a:endParaRPr sz="320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20256" y="1901951"/>
            <a:ext cx="5486400" cy="322021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95603" y="74167"/>
            <a:ext cx="92970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1090" algn="ctr">
              <a:lnSpc>
                <a:spcPct val="100000"/>
              </a:lnSpc>
              <a:spcBef>
                <a:spcPts val="100"/>
              </a:spcBef>
            </a:pPr>
            <a:r>
              <a:rPr lang="en-US" sz="3600" spc="50" dirty="0">
                <a:solidFill>
                  <a:srgbClr val="F6F6F6"/>
                </a:solidFill>
              </a:rPr>
              <a:t>AUGMENTED REALITY (AR)</a:t>
            </a:r>
            <a:endParaRPr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281</Words>
  <Application>Microsoft Office PowerPoint</Application>
  <PresentationFormat>Произвольный</PresentationFormat>
  <Paragraphs>37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AUGMENTED (AR) AND VIRTUAL (VR) REALITY</vt:lpstr>
      <vt:lpstr>VIRTUAL REALITY (VR)</vt:lpstr>
      <vt:lpstr>Virtual reality (VR) is a simulation experience that can be similar to or very different from the real world.</vt:lpstr>
      <vt:lpstr>Презентация PowerPoint</vt:lpstr>
      <vt:lpstr>Презентация PowerPoint</vt:lpstr>
      <vt:lpstr>NOT IMMERSIVE</vt:lpstr>
      <vt:lpstr>FULL IMMERSIVE</vt:lpstr>
      <vt:lpstr>SEMI-IMMERSIVE</vt:lpstr>
      <vt:lpstr>AUGMENTED REALITY (AR)</vt:lpstr>
      <vt:lpstr>The scope of AR</vt:lpstr>
      <vt:lpstr>Architecture</vt:lpstr>
      <vt:lpstr>Fitness</vt:lpstr>
      <vt:lpstr>Production area</vt:lpstr>
      <vt:lpstr>Marketing and sales</vt:lpstr>
      <vt:lpstr>Tourism and attractions</vt:lpstr>
      <vt:lpstr>Translator</vt:lpstr>
      <vt:lpstr>     Social networks</vt:lpstr>
      <vt:lpstr>VR vs 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ТОЛЫҚТЫРЫЛҒAН ШЫНДЫҚ  (AR)</dc:title>
  <dc:creator>Учетная запись Майкрософт</dc:creator>
  <cp:lastModifiedBy>Lenovo</cp:lastModifiedBy>
  <cp:revision>2</cp:revision>
  <dcterms:created xsi:type="dcterms:W3CDTF">2023-01-05T07:59:01Z</dcterms:created>
  <dcterms:modified xsi:type="dcterms:W3CDTF">2023-01-05T08:10:19Z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2023-01-05T00:00:00Z</vt:filetime>
  </property>
  <property fmtid="{D5CDD505-2E9C-101B-9397-08002B2CF9AE}" pid="5" name="Producer">
    <vt:lpwstr>Microsoft® PowerPoint® 2013</vt:lpwstr>
  </property>
</Properties>
</file>